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87" r:id="rId4"/>
    <p:sldId id="288" r:id="rId5"/>
    <p:sldId id="289" r:id="rId6"/>
    <p:sldId id="291" r:id="rId7"/>
    <p:sldId id="292" r:id="rId8"/>
    <p:sldId id="275" r:id="rId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na Willenbrink" initials="RW" lastIdx="2" clrIdx="0">
    <p:extLst>
      <p:ext uri="{19B8F6BF-5375-455C-9EA6-DF929625EA0E}">
        <p15:presenceInfo xmlns:p15="http://schemas.microsoft.com/office/powerpoint/2012/main" userId="S::rwillenbrink@navasotatx.gov::0cc47f69-4bd9-4161-804c-e757d60441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1E3D69-2616-4B5D-B5F1-6CC608A7FA5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E144E-AB75-4932-83A2-EDCA45FD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6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E144E-AB75-4932-83A2-EDCA45FD71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8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527F-C01E-0F4A-95BD-C91C9E5C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B8AE-FB34-A049-92FA-A50A51DDA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40EF-6911-AB45-AF5A-3A249459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C1045-5E24-444D-BAD0-4C14D623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548B-D82D-CA44-9F29-1EC9513D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6254-1AAF-D146-B53D-3FB1B6D5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A5388-8E99-3F45-B2C2-F35A4E408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5823-12E2-374F-80D1-170198BA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AB0A-E2B7-3B45-A05E-85DAF922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68B54-351E-404C-A33C-C27F7D1B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5B11E-7753-DD47-9E4D-A8262E9C8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B4F4-3D67-8146-8A69-2ED45A98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F0B7-23C2-F34F-8FDA-87B9B41C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80E7-1E80-0F47-80BB-BD684232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71BAB-2F69-114F-B8A6-CE1261FE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7B28-AB58-E846-9507-06F2EF05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649-36FB-D542-A00F-B608F198E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081BC-E0D5-5D4B-A1D5-2623569C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B425-933E-304B-A74E-09A9F93D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6145-75EA-4F48-991B-A89599DB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4383-E46A-2A48-ABF0-A9BCB401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67B3-7D4C-474A-AB31-3EAB9472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A162-69E1-F04B-BAE9-5FC87FE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7DF0-D439-C64B-8B33-D4902855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8AD6-EDC4-794B-9DF6-9D5A502B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2EC9-3C41-5642-85FD-1A0AEDD3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98AF-08D8-1F49-AB8E-806E8B8EB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D4999-B8DD-6E4B-9A2F-EA235ED4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D4C0D-F5D4-D440-B0B9-F5599BDC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250B3-29BB-F746-B511-7A75A6F2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674E5-72D0-E44B-B278-55B5D52E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029A-FB71-B340-AAF6-648468CD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4EA3-70E3-B14C-A3A7-3FB273E8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D96A8-3F44-9B41-9411-0EBDA414E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C6918-019E-EB44-AD7C-B9A528A6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63D8C-2CA6-564C-856A-7A6DBCBC9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8EC1B-F4F2-8448-89AF-8EAF68F2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7A04-570D-1B40-AF0B-7F0D9B87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941C1-364C-3447-986A-E3D87ABE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C813-B6A2-9744-96CB-5DD08B1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BA8E6-9A33-A04D-8171-533951CB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70F1D-F88A-0142-A256-6BBA8102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8F7E-4C9E-5947-83C0-412893B3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80043-939F-FD4E-8F09-636F217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3A3B5-1A1D-1342-9A72-B50B191C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C6F7-09B5-7249-AC88-FB017FBD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1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84FA-E98D-A445-9BB3-5FDD2C4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6DFC-AC24-0C4C-9D9C-55B6FAC5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CA88E-5CCA-A246-8A16-EB537CAC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518A7-FF5C-2242-90A1-AAD9FCA9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B7D34-9D9F-DA4D-A577-9F719D61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CC245-CB8C-9743-B18E-AE6C085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7C9E-A55F-6D4A-9255-E39AF5DA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8FE69-5815-4049-BE82-72D5C98D1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D643E-16A3-0648-A9E5-D615BB5F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F2813-7C19-CC47-9F9E-73F6A545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F9E3C-71AA-D34E-AB79-7407E2BE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8A1A1-506F-244D-9836-88337E49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B7D45-63BA-B64E-BE76-39F977A5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24AB6-7FC2-934B-864B-7AE265D2F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BC9B0-D56E-E84C-B1F9-9D5CA43C4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A1E0-770A-EB46-A74A-A7DA10A46B2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433C-F5E4-3E4F-B0A5-C27A8C627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27526-011B-AC4E-A47E-A2F6029DE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8318236-3752-2B47-B7BF-24672B47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9C3E18-FFFB-9D41-9CDE-5E82B2B23424}"/>
              </a:ext>
            </a:extLst>
          </p:cNvPr>
          <p:cNvSpPr txBox="1"/>
          <p:nvPr/>
        </p:nvSpPr>
        <p:spPr>
          <a:xfrm>
            <a:off x="1021975" y="2593975"/>
            <a:ext cx="9475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0070C0"/>
                </a:solidFill>
              </a:rPr>
              <a:t>TEAM Center Concept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8B567-31DA-4A64-9FF5-A6FA8F08F8A2}"/>
              </a:ext>
            </a:extLst>
          </p:cNvPr>
          <p:cNvSpPr txBox="1"/>
          <p:nvPr/>
        </p:nvSpPr>
        <p:spPr>
          <a:xfrm>
            <a:off x="685800" y="3895725"/>
            <a:ext cx="1039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Technology, Entrepreneurship, Advantage, and Makerspace</a:t>
            </a:r>
          </a:p>
          <a:p>
            <a:pPr algn="ctr"/>
            <a:r>
              <a:rPr lang="en-US" b="1" i="1" dirty="0">
                <a:latin typeface="Bradley Hand ITC" panose="03070402050302030203" pitchFamily="66" charset="0"/>
              </a:rPr>
              <a:t>Together Everyone Achieves More</a:t>
            </a:r>
          </a:p>
        </p:txBody>
      </p:sp>
    </p:spTree>
    <p:extLst>
      <p:ext uri="{BB962C8B-B14F-4D97-AF65-F5344CB8AC3E}">
        <p14:creationId xmlns:p14="http://schemas.microsoft.com/office/powerpoint/2010/main" val="218662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17EB-8AE1-4DFD-BBE5-8F140472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Navasota Value Proposition </a:t>
            </a:r>
          </a:p>
          <a:p>
            <a:pPr marL="0" indent="0">
              <a:buNone/>
            </a:pPr>
            <a:r>
              <a:rPr lang="en-US" sz="2000" dirty="0"/>
              <a:t>Navasota, what America wants to be: a beautiful, progressive, vibrant, safe, close-knit community filled with historic charm and opportunity for people and businesses.  </a:t>
            </a:r>
          </a:p>
          <a:p>
            <a:pPr marL="0" indent="0">
              <a:buNone/>
            </a:pPr>
            <a:endParaRPr lang="en-US" sz="20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Navasota’s Future Value Drivers</a:t>
            </a:r>
          </a:p>
          <a:p>
            <a:pPr lvl="1"/>
            <a:r>
              <a:rPr lang="en-US" dirty="0"/>
              <a:t>Become a destination community</a:t>
            </a:r>
          </a:p>
          <a:p>
            <a:pPr lvl="1"/>
            <a:r>
              <a:rPr lang="en-US" dirty="0"/>
              <a:t>Ample recreational activities and events</a:t>
            </a:r>
          </a:p>
          <a:p>
            <a:pPr lvl="1"/>
            <a:r>
              <a:rPr lang="en-US" dirty="0"/>
              <a:t>Safe</a:t>
            </a:r>
          </a:p>
          <a:p>
            <a:pPr lvl="1"/>
            <a:r>
              <a:rPr lang="en-US" dirty="0"/>
              <a:t>A culture rich region:  Blues Capital</a:t>
            </a:r>
          </a:p>
          <a:p>
            <a:pPr lvl="1"/>
            <a:r>
              <a:rPr lang="en-US" dirty="0"/>
              <a:t>Preservation of historic charm </a:t>
            </a:r>
          </a:p>
          <a:p>
            <a:pPr lvl="1"/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8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1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90688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Key Strategic Priorities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Maintain a safe and protected community.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Preserve and enhance heritage and historic downtown.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Collaborative and cooperative community leadership.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High quality school district.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Access to healthcare facilities.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/>
              <a:t>Good labor opportunities with good labor availability. </a:t>
            </a:r>
          </a:p>
        </p:txBody>
      </p:sp>
    </p:spTree>
    <p:extLst>
      <p:ext uri="{BB962C8B-B14F-4D97-AF65-F5344CB8AC3E}">
        <p14:creationId xmlns:p14="http://schemas.microsoft.com/office/powerpoint/2010/main" val="303338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61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90688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The TEAM Center Concept is designed to help communities attract, nurture, maintain, and encourage startups or small businesses to enhance job creation and economic prosperity.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Aligning and Investing in Relevant Technology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Encouraging and Empowering Entrepreneurship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Focusing On Strategic Advantages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Providing Makers With Resources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The TEAM Center is a location, a philosophy, and an economic culture for collaboration, information sharing, focused training, and innovation.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870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1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90688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The TEAM Center Concept Helps: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Leverage available and potentially underutilized resources.</a:t>
            </a:r>
          </a:p>
          <a:p>
            <a:r>
              <a:rPr lang="en-US" b="1" dirty="0">
                <a:solidFill>
                  <a:srgbClr val="0070C0"/>
                </a:solidFill>
              </a:rPr>
              <a:t>Identify and attract investment opportunities that drive economic growth.</a:t>
            </a:r>
          </a:p>
          <a:p>
            <a:r>
              <a:rPr lang="en-US" b="1" dirty="0">
                <a:solidFill>
                  <a:srgbClr val="0070C0"/>
                </a:solidFill>
              </a:rPr>
              <a:t>Create a purposeful socialized environment for learning, sharing, building, communicating, and testing ideas, knowledge, and projects.</a:t>
            </a:r>
          </a:p>
          <a:p>
            <a:r>
              <a:rPr lang="en-US" b="1" dirty="0">
                <a:solidFill>
                  <a:srgbClr val="0070C0"/>
                </a:solidFill>
              </a:rPr>
              <a:t>Enhance new business formation that expands the equity of the community in relevant, aligned, desired, and focused economic development.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9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1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90688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Strategic Overview of the TEAM Center Concept Focuses: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r>
              <a:rPr lang="en-US" b="1" u="sng" dirty="0">
                <a:solidFill>
                  <a:srgbClr val="0070C0"/>
                </a:solidFill>
              </a:rPr>
              <a:t>Technology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sz="2000" dirty="0">
                <a:solidFill>
                  <a:srgbClr val="0070C0"/>
                </a:solidFill>
              </a:rPr>
              <a:t>The businesses, products, services, and infrastructure that make life easier or solve community problems.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Entrepreneurship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sz="2000" dirty="0">
                <a:solidFill>
                  <a:srgbClr val="0070C0"/>
                </a:solidFill>
              </a:rPr>
              <a:t>The people, businesses, products, and services that exploit opportunity for the purpose of creating value, delivering value, and capturing value.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Advantage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sz="2000" dirty="0">
                <a:solidFill>
                  <a:srgbClr val="0070C0"/>
                </a:solidFill>
              </a:rPr>
              <a:t>The specific economics, location, scale, raw materials, or unique resources, assets, or capabilities that provide the community with superiority against market rivals.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Makerspace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sz="2000" dirty="0">
                <a:solidFill>
                  <a:srgbClr val="0070C0"/>
                </a:solidFill>
              </a:rPr>
              <a:t>The facilities and platform </a:t>
            </a:r>
            <a:r>
              <a:rPr lang="en-US" sz="2000" i="0" dirty="0">
                <a:solidFill>
                  <a:srgbClr val="0070C0"/>
                </a:solidFill>
                <a:effectLst/>
              </a:rPr>
              <a:t>where the community can share interests, gather to work on projects, exchange ideas, engage special equipment, or increase skills, techniques, and knowledge.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9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1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4686F-AE7B-4A10-AE20-5421890E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E70A-FEA4-4761-B5F8-62F908B36C18}"/>
              </a:ext>
            </a:extLst>
          </p:cNvPr>
          <p:cNvSpPr txBox="1">
            <a:spLocks/>
          </p:cNvSpPr>
          <p:nvPr/>
        </p:nvSpPr>
        <p:spPr>
          <a:xfrm>
            <a:off x="668514" y="1541774"/>
            <a:ext cx="10515600" cy="476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0EBD0BC-77E4-4F4A-8A16-6DF74A4B7483}"/>
              </a:ext>
            </a:extLst>
          </p:cNvPr>
          <p:cNvSpPr txBox="1">
            <a:spLocks/>
          </p:cNvSpPr>
          <p:nvPr/>
        </p:nvSpPr>
        <p:spPr>
          <a:xfrm>
            <a:off x="387401" y="1690688"/>
            <a:ext cx="11136085" cy="4957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Essential Steps to Create the TEAM Center Concept: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r>
              <a:rPr lang="en-US" b="1" u="sng" dirty="0">
                <a:solidFill>
                  <a:srgbClr val="0070C0"/>
                </a:solidFill>
              </a:rPr>
              <a:t>Identification</a:t>
            </a:r>
            <a:r>
              <a:rPr lang="en-US" sz="2400" dirty="0">
                <a:solidFill>
                  <a:srgbClr val="0070C0"/>
                </a:solidFill>
              </a:rPr>
              <a:t>: Assess the as-is state of the community in relation to each of the four pillars.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r>
              <a:rPr lang="en-US" b="1" u="sng" dirty="0">
                <a:solidFill>
                  <a:srgbClr val="0070C0"/>
                </a:solidFill>
              </a:rPr>
              <a:t>Specification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Estimate the facilities, programs, demand, and funding.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r>
              <a:rPr lang="en-US" b="1" u="sng" dirty="0">
                <a:solidFill>
                  <a:srgbClr val="0070C0"/>
                </a:solidFill>
              </a:rPr>
              <a:t>Acquisition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The process of </a:t>
            </a:r>
            <a:r>
              <a:rPr lang="en-US" sz="2400" i="0" dirty="0">
                <a:solidFill>
                  <a:srgbClr val="0070C0"/>
                </a:solidFill>
                <a:effectLst/>
              </a:rPr>
              <a:t>obtaining the facilities, equipment, partners, and community support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r>
              <a:rPr lang="en-US" b="1" u="sng" dirty="0">
                <a:solidFill>
                  <a:srgbClr val="0070C0"/>
                </a:solidFill>
              </a:rPr>
              <a:t>Exploitation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sz="2600" dirty="0">
                <a:solidFill>
                  <a:srgbClr val="0070C0"/>
                </a:solidFill>
              </a:rPr>
              <a:t>Planning and modeling the business performance to include management, marketing, use procedures, obligations, and accountability.</a:t>
            </a:r>
            <a:br>
              <a:rPr lang="en-US" sz="2600" dirty="0">
                <a:solidFill>
                  <a:srgbClr val="0070C0"/>
                </a:solidFill>
              </a:rPr>
            </a:br>
            <a:endParaRPr lang="en-US" sz="2600" dirty="0">
              <a:solidFill>
                <a:srgbClr val="0070C0"/>
              </a:solidFill>
            </a:endParaRPr>
          </a:p>
          <a:p>
            <a:r>
              <a:rPr lang="en-US" b="1" u="sng" dirty="0">
                <a:solidFill>
                  <a:srgbClr val="0070C0"/>
                </a:solidFill>
              </a:rPr>
              <a:t>Operation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sz="2600" dirty="0">
                <a:solidFill>
                  <a:srgbClr val="0070C0"/>
                </a:solidFill>
              </a:rPr>
              <a:t>Launching and operating the functional center to serve the community.</a:t>
            </a:r>
          </a:p>
          <a:p>
            <a:pPr marL="0" indent="0">
              <a:buNone/>
            </a:pPr>
            <a:br>
              <a:rPr lang="en-US" sz="2600" b="1" dirty="0">
                <a:solidFill>
                  <a:srgbClr val="0070C0"/>
                </a:solidFill>
              </a:rPr>
            </a:br>
            <a:endParaRPr lang="en-US" sz="26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3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58733" y="2810932"/>
            <a:ext cx="368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Thank You for Your Participation.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74626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532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Bradley Hand ITC</vt:lpstr>
      <vt:lpstr>Calibri</vt:lpstr>
      <vt:lpstr>Calibri Light</vt:lpstr>
      <vt:lpstr>Eras Bold ITC</vt:lpstr>
      <vt:lpstr>Office Theme</vt:lpstr>
      <vt:lpstr>PowerPoint Presentation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Marisa</dc:creator>
  <cp:lastModifiedBy>Elizondo, Shawn</cp:lastModifiedBy>
  <cp:revision>68</cp:revision>
  <cp:lastPrinted>2022-04-08T17:08:18Z</cp:lastPrinted>
  <dcterms:created xsi:type="dcterms:W3CDTF">2020-09-02T22:21:52Z</dcterms:created>
  <dcterms:modified xsi:type="dcterms:W3CDTF">2022-04-08T20:06:17Z</dcterms:modified>
</cp:coreProperties>
</file>